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Gruppo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font" Target="fonts/Grupp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b89f1afc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8b89f1afc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Page de garde proposition 2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b89f1afc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b89f1afc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b89f1afc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b89f1afc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8b89f1afc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8b89f1afc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b89f1afc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b89f1afc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c624d525e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c624d525e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7.png"/><Relationship Id="rId7" Type="http://schemas.openxmlformats.org/officeDocument/2006/relationships/image" Target="../media/image10.pn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909700" y="2730500"/>
            <a:ext cx="7363200" cy="13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9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T</a:t>
            </a:r>
            <a:r>
              <a:rPr b="1" lang="fr" sz="39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he most user-friendly platform for music lovers</a:t>
            </a:r>
            <a:r>
              <a:rPr b="1" lang="fr" sz="2300">
                <a:solidFill>
                  <a:schemeClr val="dk1"/>
                </a:solidFill>
                <a:highlight>
                  <a:srgbClr val="F7F7F8"/>
                </a:highlight>
                <a:latin typeface="Gruppo"/>
                <a:ea typeface="Gruppo"/>
                <a:cs typeface="Gruppo"/>
                <a:sym typeface="Gruppo"/>
              </a:rPr>
              <a:t> </a:t>
            </a:r>
            <a:endParaRPr b="1" sz="3900">
              <a:solidFill>
                <a:schemeClr val="dk1"/>
              </a:solidFill>
              <a:highlight>
                <a:schemeClr val="lt1"/>
              </a:highlight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43076" l="26630" r="23519" t="29601"/>
          <a:stretch/>
        </p:blipFill>
        <p:spPr>
          <a:xfrm>
            <a:off x="2856275" y="1017725"/>
            <a:ext cx="3456851" cy="159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320"/>
              <a:t>     </a:t>
            </a:r>
            <a:r>
              <a:rPr b="1" lang="fr" sz="2220">
                <a:latin typeface="Gruppo"/>
                <a:ea typeface="Gruppo"/>
                <a:cs typeface="Gruppo"/>
                <a:sym typeface="Gruppo"/>
              </a:rPr>
              <a:t>Some users are not comfortable with listening to music</a:t>
            </a:r>
            <a:r>
              <a:rPr b="1" lang="fr" sz="2320">
                <a:latin typeface="Gruppo"/>
                <a:ea typeface="Gruppo"/>
                <a:cs typeface="Gruppo"/>
                <a:sym typeface="Gruppo"/>
              </a:rPr>
              <a:t> online</a:t>
            </a:r>
            <a:endParaRPr b="1" sz="2220"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600" y="1017725"/>
            <a:ext cx="7454899" cy="39986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1600" y="-190500"/>
            <a:ext cx="1778001" cy="139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4397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2500"/>
            <a:ext cx="8839201" cy="390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" name="Google Shape;69;p15"/>
          <p:cNvSpPr txBox="1"/>
          <p:nvPr/>
        </p:nvSpPr>
        <p:spPr>
          <a:xfrm>
            <a:off x="1136100" y="34400"/>
            <a:ext cx="76962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Nowadays, people aged 55-64 do not take advantage of streaming platforms</a:t>
            </a:r>
            <a:endParaRPr b="1" sz="23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 b="34897" l="20591" r="19756" t="27208"/>
          <a:stretch/>
        </p:blipFill>
        <p:spPr>
          <a:xfrm>
            <a:off x="61050" y="142562"/>
            <a:ext cx="1198126" cy="66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997500" y="34388"/>
            <a:ext cx="7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latin typeface="Gruppo"/>
                <a:ea typeface="Gruppo"/>
                <a:cs typeface="Gruppo"/>
                <a:sym typeface="Gruppo"/>
              </a:rPr>
              <a:t>While using a streaming app has many drawbacks for some users, </a:t>
            </a:r>
            <a:r>
              <a:rPr b="1" lang="fr" sz="2100">
                <a:latin typeface="Gruppo"/>
                <a:ea typeface="Gruppo"/>
                <a:cs typeface="Gruppo"/>
                <a:sym typeface="Gruppo"/>
              </a:rPr>
              <a:t>Vinyla appears as the most user friendly platform</a:t>
            </a:r>
            <a:endParaRPr b="1" sz="2100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468800"/>
            <a:ext cx="3137700" cy="30117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Requires to download an app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Requires to create an account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Requires to pay to listen music or have adds</a:t>
            </a:r>
            <a:b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</a:b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They need a simple and user-friendly interface at first glance.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79930" l="69071" r="7257" t="-10921"/>
          <a:stretch/>
        </p:blipFill>
        <p:spPr>
          <a:xfrm>
            <a:off x="8173475" y="160250"/>
            <a:ext cx="595227" cy="62577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311700" y="1068600"/>
            <a:ext cx="439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Streaming</a:t>
            </a:r>
            <a:r>
              <a:rPr b="1" lang="fr">
                <a:latin typeface="Gruppo"/>
                <a:ea typeface="Gruppo"/>
                <a:cs typeface="Gruppo"/>
                <a:sym typeface="Gruppo"/>
              </a:rPr>
              <a:t> apps pain points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6349745" y="1068600"/>
            <a:ext cx="439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 user experience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903167" y="1364503"/>
            <a:ext cx="1335258" cy="1264140"/>
          </a:xfrm>
          <a:custGeom>
            <a:rect b="b" l="l" r="r" t="t"/>
            <a:pathLst>
              <a:path extrusionOk="0" h="21600" w="21600">
                <a:moveTo>
                  <a:pt x="14634" y="16727"/>
                </a:moveTo>
                <a:lnTo>
                  <a:pt x="20994" y="21600"/>
                </a:lnTo>
                <a:lnTo>
                  <a:pt x="21600" y="16326"/>
                </a:lnTo>
                <a:lnTo>
                  <a:pt x="15418" y="10637"/>
                </a:lnTo>
                <a:lnTo>
                  <a:pt x="6372" y="3684"/>
                </a:lnTo>
                <a:lnTo>
                  <a:pt x="606" y="0"/>
                </a:lnTo>
                <a:lnTo>
                  <a:pt x="0" y="5289"/>
                </a:lnTo>
                <a:lnTo>
                  <a:pt x="1712" y="6596"/>
                </a:lnTo>
                <a:lnTo>
                  <a:pt x="14634" y="16727"/>
                </a:lnTo>
                <a:close/>
              </a:path>
            </a:pathLst>
          </a:custGeom>
          <a:solidFill>
            <a:srgbClr val="7D9445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3713150" y="2033953"/>
            <a:ext cx="1135350" cy="1165886"/>
          </a:xfrm>
          <a:custGeom>
            <a:rect b="b" l="l" r="r" t="t"/>
            <a:pathLst>
              <a:path extrusionOk="0" h="20749" w="21600">
                <a:moveTo>
                  <a:pt x="15518" y="17330"/>
                </a:moveTo>
                <a:cubicBezTo>
                  <a:pt x="15518" y="17330"/>
                  <a:pt x="15518" y="17360"/>
                  <a:pt x="15518" y="17407"/>
                </a:cubicBezTo>
                <a:cubicBezTo>
                  <a:pt x="15267" y="20099"/>
                  <a:pt x="12569" y="21600"/>
                  <a:pt x="10443" y="20238"/>
                </a:cubicBezTo>
                <a:cubicBezTo>
                  <a:pt x="2656" y="15241"/>
                  <a:pt x="42" y="11094"/>
                  <a:pt x="0" y="7798"/>
                </a:cubicBezTo>
                <a:lnTo>
                  <a:pt x="0" y="7798"/>
                </a:lnTo>
                <a:lnTo>
                  <a:pt x="0" y="7783"/>
                </a:lnTo>
                <a:cubicBezTo>
                  <a:pt x="0" y="7179"/>
                  <a:pt x="70" y="6607"/>
                  <a:pt x="224" y="6050"/>
                </a:cubicBezTo>
                <a:lnTo>
                  <a:pt x="713" y="2352"/>
                </a:lnTo>
                <a:lnTo>
                  <a:pt x="21600" y="0"/>
                </a:lnTo>
                <a:lnTo>
                  <a:pt x="20887" y="5493"/>
                </a:lnTo>
                <a:cubicBezTo>
                  <a:pt x="15323" y="7767"/>
                  <a:pt x="13058" y="9934"/>
                  <a:pt x="12443" y="11775"/>
                </a:cubicBezTo>
                <a:lnTo>
                  <a:pt x="12485" y="13724"/>
                </a:lnTo>
                <a:lnTo>
                  <a:pt x="13785" y="15875"/>
                </a:lnTo>
                <a:lnTo>
                  <a:pt x="15518" y="17330"/>
                </a:lnTo>
                <a:close/>
              </a:path>
            </a:pathLst>
          </a:custGeom>
          <a:solidFill>
            <a:srgbClr val="53622E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3749893" y="1364503"/>
            <a:ext cx="1568609" cy="1644948"/>
          </a:xfrm>
          <a:custGeom>
            <a:rect b="b" l="l" r="r" t="t"/>
            <a:pathLst>
              <a:path extrusionOk="0" h="21600" w="21504">
                <a:moveTo>
                  <a:pt x="2650" y="0"/>
                </a:moveTo>
                <a:lnTo>
                  <a:pt x="7284" y="3231"/>
                </a:lnTo>
                <a:cubicBezTo>
                  <a:pt x="7284" y="3231"/>
                  <a:pt x="5420" y="3836"/>
                  <a:pt x="3587" y="5069"/>
                </a:cubicBezTo>
                <a:cubicBezTo>
                  <a:pt x="2126" y="6039"/>
                  <a:pt x="675" y="7398"/>
                  <a:pt x="181" y="9156"/>
                </a:cubicBezTo>
                <a:cubicBezTo>
                  <a:pt x="181" y="9156"/>
                  <a:pt x="181" y="9156"/>
                  <a:pt x="181" y="9156"/>
                </a:cubicBezTo>
                <a:lnTo>
                  <a:pt x="0" y="10537"/>
                </a:lnTo>
                <a:cubicBezTo>
                  <a:pt x="10" y="10983"/>
                  <a:pt x="81" y="11439"/>
                  <a:pt x="222" y="11930"/>
                </a:cubicBezTo>
                <a:cubicBezTo>
                  <a:pt x="383" y="12467"/>
                  <a:pt x="635" y="13038"/>
                  <a:pt x="987" y="13631"/>
                </a:cubicBezTo>
                <a:cubicBezTo>
                  <a:pt x="2357" y="15903"/>
                  <a:pt x="5289" y="18552"/>
                  <a:pt x="10659" y="21577"/>
                </a:cubicBezTo>
                <a:cubicBezTo>
                  <a:pt x="10669" y="21589"/>
                  <a:pt x="10679" y="21589"/>
                  <a:pt x="10689" y="21600"/>
                </a:cubicBezTo>
                <a:cubicBezTo>
                  <a:pt x="10689" y="21600"/>
                  <a:pt x="9067" y="19830"/>
                  <a:pt x="8443" y="17501"/>
                </a:cubicBezTo>
                <a:cubicBezTo>
                  <a:pt x="7707" y="14716"/>
                  <a:pt x="8402" y="11131"/>
                  <a:pt x="15041" y="8814"/>
                </a:cubicBezTo>
                <a:lnTo>
                  <a:pt x="20431" y="12558"/>
                </a:lnTo>
                <a:lnTo>
                  <a:pt x="21489" y="4658"/>
                </a:lnTo>
                <a:cubicBezTo>
                  <a:pt x="21600" y="3825"/>
                  <a:pt x="21086" y="3037"/>
                  <a:pt x="20351" y="2911"/>
                </a:cubicBezTo>
                <a:lnTo>
                  <a:pt x="2650" y="0"/>
                </a:lnTo>
                <a:close/>
              </a:path>
            </a:pathLst>
          </a:custGeom>
          <a:solidFill>
            <a:srgbClr val="A2B96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3872197" y="3216356"/>
            <a:ext cx="1335258" cy="1264140"/>
          </a:xfrm>
          <a:custGeom>
            <a:rect b="b" l="l" r="r" t="t"/>
            <a:pathLst>
              <a:path extrusionOk="0" h="21600" w="21600">
                <a:moveTo>
                  <a:pt x="6966" y="4873"/>
                </a:moveTo>
                <a:lnTo>
                  <a:pt x="606" y="0"/>
                </a:lnTo>
                <a:lnTo>
                  <a:pt x="0" y="5274"/>
                </a:lnTo>
                <a:lnTo>
                  <a:pt x="6360" y="10369"/>
                </a:lnTo>
                <a:lnTo>
                  <a:pt x="15436" y="17548"/>
                </a:lnTo>
                <a:lnTo>
                  <a:pt x="20994" y="21600"/>
                </a:lnTo>
                <a:lnTo>
                  <a:pt x="21600" y="16311"/>
                </a:lnTo>
                <a:lnTo>
                  <a:pt x="19888" y="15004"/>
                </a:lnTo>
                <a:lnTo>
                  <a:pt x="6966" y="4873"/>
                </a:lnTo>
                <a:close/>
              </a:path>
            </a:pathLst>
          </a:custGeom>
          <a:solidFill>
            <a:srgbClr val="90241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264305" y="2651237"/>
            <a:ext cx="1135350" cy="1165056"/>
          </a:xfrm>
          <a:custGeom>
            <a:rect b="b" l="l" r="r" t="t"/>
            <a:pathLst>
              <a:path extrusionOk="0" h="20749" w="21600">
                <a:moveTo>
                  <a:pt x="6082" y="3423"/>
                </a:moveTo>
                <a:cubicBezTo>
                  <a:pt x="6082" y="3423"/>
                  <a:pt x="6082" y="3392"/>
                  <a:pt x="6082" y="3345"/>
                </a:cubicBezTo>
                <a:cubicBezTo>
                  <a:pt x="6333" y="651"/>
                  <a:pt x="9031" y="-851"/>
                  <a:pt x="11157" y="512"/>
                </a:cubicBezTo>
                <a:cubicBezTo>
                  <a:pt x="18944" y="5513"/>
                  <a:pt x="21558" y="9663"/>
                  <a:pt x="21600" y="12961"/>
                </a:cubicBezTo>
                <a:lnTo>
                  <a:pt x="21600" y="12961"/>
                </a:lnTo>
                <a:lnTo>
                  <a:pt x="21600" y="12976"/>
                </a:lnTo>
                <a:cubicBezTo>
                  <a:pt x="21600" y="13580"/>
                  <a:pt x="21530" y="14153"/>
                  <a:pt x="21376" y="14710"/>
                </a:cubicBezTo>
                <a:lnTo>
                  <a:pt x="20887" y="18411"/>
                </a:lnTo>
                <a:lnTo>
                  <a:pt x="0" y="20749"/>
                </a:lnTo>
                <a:lnTo>
                  <a:pt x="713" y="15252"/>
                </a:lnTo>
                <a:cubicBezTo>
                  <a:pt x="6277" y="12976"/>
                  <a:pt x="8542" y="10808"/>
                  <a:pt x="9157" y="8966"/>
                </a:cubicBezTo>
                <a:lnTo>
                  <a:pt x="9115" y="7015"/>
                </a:lnTo>
                <a:lnTo>
                  <a:pt x="7815" y="4863"/>
                </a:lnTo>
                <a:lnTo>
                  <a:pt x="6082" y="3423"/>
                </a:lnTo>
                <a:close/>
              </a:path>
            </a:pathLst>
          </a:custGeom>
          <a:solidFill>
            <a:srgbClr val="60170B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3793985" y="2833814"/>
            <a:ext cx="1568609" cy="1644948"/>
          </a:xfrm>
          <a:custGeom>
            <a:rect b="b" l="l" r="r" t="t"/>
            <a:pathLst>
              <a:path extrusionOk="0" h="21600" w="21504">
                <a:moveTo>
                  <a:pt x="18854" y="21600"/>
                </a:moveTo>
                <a:lnTo>
                  <a:pt x="14220" y="18369"/>
                </a:lnTo>
                <a:cubicBezTo>
                  <a:pt x="14220" y="18369"/>
                  <a:pt x="16084" y="17764"/>
                  <a:pt x="17917" y="16531"/>
                </a:cubicBezTo>
                <a:cubicBezTo>
                  <a:pt x="19378" y="15561"/>
                  <a:pt x="20829" y="14202"/>
                  <a:pt x="21323" y="12444"/>
                </a:cubicBezTo>
                <a:cubicBezTo>
                  <a:pt x="21323" y="12444"/>
                  <a:pt x="21323" y="12444"/>
                  <a:pt x="21323" y="12444"/>
                </a:cubicBezTo>
                <a:lnTo>
                  <a:pt x="21504" y="11063"/>
                </a:lnTo>
                <a:cubicBezTo>
                  <a:pt x="21494" y="10617"/>
                  <a:pt x="21423" y="10161"/>
                  <a:pt x="21282" y="9670"/>
                </a:cubicBezTo>
                <a:cubicBezTo>
                  <a:pt x="21121" y="9133"/>
                  <a:pt x="20869" y="8562"/>
                  <a:pt x="20517" y="7969"/>
                </a:cubicBezTo>
                <a:cubicBezTo>
                  <a:pt x="19147" y="5697"/>
                  <a:pt x="16215" y="3048"/>
                  <a:pt x="10845" y="23"/>
                </a:cubicBezTo>
                <a:cubicBezTo>
                  <a:pt x="10835" y="11"/>
                  <a:pt x="10825" y="11"/>
                  <a:pt x="10815" y="0"/>
                </a:cubicBezTo>
                <a:cubicBezTo>
                  <a:pt x="10815" y="0"/>
                  <a:pt x="12437" y="1770"/>
                  <a:pt x="13061" y="4099"/>
                </a:cubicBezTo>
                <a:cubicBezTo>
                  <a:pt x="13797" y="6884"/>
                  <a:pt x="13102" y="10469"/>
                  <a:pt x="6463" y="12786"/>
                </a:cubicBezTo>
                <a:lnTo>
                  <a:pt x="1073" y="9042"/>
                </a:lnTo>
                <a:lnTo>
                  <a:pt x="15" y="16942"/>
                </a:lnTo>
                <a:cubicBezTo>
                  <a:pt x="-96" y="17775"/>
                  <a:pt x="418" y="18563"/>
                  <a:pt x="1153" y="18689"/>
                </a:cubicBezTo>
                <a:lnTo>
                  <a:pt x="18854" y="21600"/>
                </a:lnTo>
                <a:close/>
              </a:path>
            </a:pathLst>
          </a:custGeom>
          <a:solidFill>
            <a:srgbClr val="C13018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5684525" y="1468800"/>
            <a:ext cx="3137700" cy="3011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No app : a simple web page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No account creation 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ruppo"/>
              <a:buChar char="●"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Completely free service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14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the most easy to use music recommendation algorithm</a:t>
            </a:r>
            <a:endParaRPr b="1" sz="14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41003" l="50861" r="21217" t="30634"/>
          <a:stretch/>
        </p:blipFill>
        <p:spPr>
          <a:xfrm>
            <a:off x="5623457" y="930250"/>
            <a:ext cx="923376" cy="753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34897" l="20591" r="19756" t="27208"/>
          <a:stretch/>
        </p:blipFill>
        <p:spPr>
          <a:xfrm>
            <a:off x="61050" y="142562"/>
            <a:ext cx="1198126" cy="66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1303799" y="2390909"/>
            <a:ext cx="2040980" cy="1463778"/>
          </a:xfrm>
          <a:custGeom>
            <a:rect b="b" l="l" r="r" t="t"/>
            <a:pathLst>
              <a:path extrusionOk="0" h="21600" w="21535">
                <a:moveTo>
                  <a:pt x="21388" y="4820"/>
                </a:moveTo>
                <a:lnTo>
                  <a:pt x="18391" y="242"/>
                </a:lnTo>
                <a:cubicBezTo>
                  <a:pt x="18288" y="81"/>
                  <a:pt x="18149" y="0"/>
                  <a:pt x="17988" y="0"/>
                </a:cubicBezTo>
                <a:lnTo>
                  <a:pt x="8133" y="0"/>
                </a:lnTo>
                <a:cubicBezTo>
                  <a:pt x="7660" y="0"/>
                  <a:pt x="7418" y="790"/>
                  <a:pt x="7730" y="1273"/>
                </a:cubicBezTo>
                <a:lnTo>
                  <a:pt x="10058" y="4836"/>
                </a:lnTo>
                <a:cubicBezTo>
                  <a:pt x="10242" y="5126"/>
                  <a:pt x="10242" y="5561"/>
                  <a:pt x="10058" y="5851"/>
                </a:cubicBezTo>
                <a:lnTo>
                  <a:pt x="9435" y="6802"/>
                </a:lnTo>
                <a:cubicBezTo>
                  <a:pt x="9424" y="6802"/>
                  <a:pt x="9424" y="6819"/>
                  <a:pt x="9412" y="6835"/>
                </a:cubicBezTo>
                <a:lnTo>
                  <a:pt x="8387" y="8414"/>
                </a:lnTo>
                <a:lnTo>
                  <a:pt x="6900" y="10687"/>
                </a:lnTo>
                <a:lnTo>
                  <a:pt x="6900" y="10687"/>
                </a:lnTo>
                <a:lnTo>
                  <a:pt x="42" y="21197"/>
                </a:lnTo>
                <a:cubicBezTo>
                  <a:pt x="-16" y="21294"/>
                  <a:pt x="-16" y="21439"/>
                  <a:pt x="53" y="21536"/>
                </a:cubicBezTo>
                <a:cubicBezTo>
                  <a:pt x="88" y="21584"/>
                  <a:pt x="122" y="21600"/>
                  <a:pt x="168" y="21600"/>
                </a:cubicBezTo>
                <a:cubicBezTo>
                  <a:pt x="215" y="21600"/>
                  <a:pt x="261" y="21568"/>
                  <a:pt x="295" y="21519"/>
                </a:cubicBezTo>
                <a:lnTo>
                  <a:pt x="7361" y="10687"/>
                </a:lnTo>
                <a:lnTo>
                  <a:pt x="17988" y="10687"/>
                </a:lnTo>
                <a:cubicBezTo>
                  <a:pt x="18138" y="10687"/>
                  <a:pt x="18288" y="10590"/>
                  <a:pt x="18391" y="10445"/>
                </a:cubicBezTo>
                <a:lnTo>
                  <a:pt x="21388" y="5867"/>
                </a:lnTo>
                <a:cubicBezTo>
                  <a:pt x="21584" y="5561"/>
                  <a:pt x="21584" y="5110"/>
                  <a:pt x="21388" y="4820"/>
                </a:cubicBezTo>
                <a:close/>
              </a:path>
            </a:pathLst>
          </a:custGeom>
          <a:solidFill>
            <a:srgbClr val="EA433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2428959" y="1648089"/>
            <a:ext cx="2040133" cy="1463778"/>
          </a:xfrm>
          <a:custGeom>
            <a:rect b="b" l="l" r="r" t="t"/>
            <a:pathLst>
              <a:path extrusionOk="0" h="21600" w="21538">
                <a:moveTo>
                  <a:pt x="21399" y="16780"/>
                </a:moveTo>
                <a:lnTo>
                  <a:pt x="18401" y="21358"/>
                </a:lnTo>
                <a:cubicBezTo>
                  <a:pt x="18297" y="21519"/>
                  <a:pt x="18159" y="21600"/>
                  <a:pt x="17997" y="21600"/>
                </a:cubicBezTo>
                <a:lnTo>
                  <a:pt x="8137" y="21600"/>
                </a:lnTo>
                <a:cubicBezTo>
                  <a:pt x="7665" y="21600"/>
                  <a:pt x="7422" y="20810"/>
                  <a:pt x="7734" y="20327"/>
                </a:cubicBezTo>
                <a:lnTo>
                  <a:pt x="10063" y="16764"/>
                </a:lnTo>
                <a:cubicBezTo>
                  <a:pt x="10248" y="16474"/>
                  <a:pt x="10248" y="16039"/>
                  <a:pt x="10063" y="15749"/>
                </a:cubicBezTo>
                <a:lnTo>
                  <a:pt x="9440" y="14798"/>
                </a:lnTo>
                <a:cubicBezTo>
                  <a:pt x="9429" y="14798"/>
                  <a:pt x="9429" y="14781"/>
                  <a:pt x="9417" y="14765"/>
                </a:cubicBezTo>
                <a:lnTo>
                  <a:pt x="8391" y="13186"/>
                </a:lnTo>
                <a:lnTo>
                  <a:pt x="6903" y="10913"/>
                </a:lnTo>
                <a:lnTo>
                  <a:pt x="6903" y="10913"/>
                </a:lnTo>
                <a:lnTo>
                  <a:pt x="42" y="403"/>
                </a:lnTo>
                <a:cubicBezTo>
                  <a:pt x="-16" y="306"/>
                  <a:pt x="-16" y="161"/>
                  <a:pt x="53" y="64"/>
                </a:cubicBezTo>
                <a:cubicBezTo>
                  <a:pt x="88" y="16"/>
                  <a:pt x="122" y="0"/>
                  <a:pt x="169" y="0"/>
                </a:cubicBezTo>
                <a:cubicBezTo>
                  <a:pt x="215" y="0"/>
                  <a:pt x="261" y="32"/>
                  <a:pt x="295" y="81"/>
                </a:cubicBezTo>
                <a:lnTo>
                  <a:pt x="7365" y="10913"/>
                </a:lnTo>
                <a:lnTo>
                  <a:pt x="17997" y="10913"/>
                </a:lnTo>
                <a:cubicBezTo>
                  <a:pt x="18147" y="10913"/>
                  <a:pt x="18297" y="11010"/>
                  <a:pt x="18401" y="11155"/>
                </a:cubicBezTo>
                <a:lnTo>
                  <a:pt x="21399" y="15733"/>
                </a:lnTo>
                <a:cubicBezTo>
                  <a:pt x="21584" y="16055"/>
                  <a:pt x="21584" y="16490"/>
                  <a:pt x="21399" y="16780"/>
                </a:cubicBezTo>
                <a:close/>
              </a:path>
            </a:pathLst>
          </a:custGeom>
          <a:solidFill>
            <a:srgbClr val="EA433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3554117" y="2390909"/>
            <a:ext cx="2040980" cy="1463778"/>
          </a:xfrm>
          <a:custGeom>
            <a:rect b="b" l="l" r="r" t="t"/>
            <a:pathLst>
              <a:path extrusionOk="0" h="21600" w="21535">
                <a:moveTo>
                  <a:pt x="21388" y="4820"/>
                </a:moveTo>
                <a:lnTo>
                  <a:pt x="18391" y="242"/>
                </a:lnTo>
                <a:cubicBezTo>
                  <a:pt x="18288" y="81"/>
                  <a:pt x="18149" y="0"/>
                  <a:pt x="17988" y="0"/>
                </a:cubicBezTo>
                <a:lnTo>
                  <a:pt x="8133" y="0"/>
                </a:lnTo>
                <a:cubicBezTo>
                  <a:pt x="7660" y="0"/>
                  <a:pt x="7418" y="790"/>
                  <a:pt x="7730" y="1273"/>
                </a:cubicBezTo>
                <a:lnTo>
                  <a:pt x="10058" y="4836"/>
                </a:lnTo>
                <a:cubicBezTo>
                  <a:pt x="10242" y="5126"/>
                  <a:pt x="10242" y="5561"/>
                  <a:pt x="10058" y="5851"/>
                </a:cubicBezTo>
                <a:lnTo>
                  <a:pt x="9435" y="6802"/>
                </a:lnTo>
                <a:cubicBezTo>
                  <a:pt x="9424" y="6802"/>
                  <a:pt x="9424" y="6819"/>
                  <a:pt x="9412" y="6835"/>
                </a:cubicBezTo>
                <a:lnTo>
                  <a:pt x="8387" y="8414"/>
                </a:lnTo>
                <a:lnTo>
                  <a:pt x="6900" y="10687"/>
                </a:lnTo>
                <a:lnTo>
                  <a:pt x="6900" y="10687"/>
                </a:lnTo>
                <a:lnTo>
                  <a:pt x="42" y="21197"/>
                </a:lnTo>
                <a:cubicBezTo>
                  <a:pt x="-16" y="21294"/>
                  <a:pt x="-16" y="21439"/>
                  <a:pt x="53" y="21536"/>
                </a:cubicBezTo>
                <a:cubicBezTo>
                  <a:pt x="88" y="21584"/>
                  <a:pt x="122" y="21600"/>
                  <a:pt x="168" y="21600"/>
                </a:cubicBezTo>
                <a:cubicBezTo>
                  <a:pt x="215" y="21600"/>
                  <a:pt x="261" y="21568"/>
                  <a:pt x="295" y="21519"/>
                </a:cubicBezTo>
                <a:lnTo>
                  <a:pt x="7361" y="10687"/>
                </a:lnTo>
                <a:lnTo>
                  <a:pt x="17988" y="10687"/>
                </a:lnTo>
                <a:cubicBezTo>
                  <a:pt x="18138" y="10687"/>
                  <a:pt x="18288" y="10590"/>
                  <a:pt x="18391" y="10445"/>
                </a:cubicBezTo>
                <a:lnTo>
                  <a:pt x="21388" y="5867"/>
                </a:lnTo>
                <a:cubicBezTo>
                  <a:pt x="21584" y="5561"/>
                  <a:pt x="21584" y="5110"/>
                  <a:pt x="21388" y="482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5815358" y="2390909"/>
            <a:ext cx="2040133" cy="1463778"/>
          </a:xfrm>
          <a:custGeom>
            <a:rect b="b" l="l" r="r" t="t"/>
            <a:pathLst>
              <a:path extrusionOk="0" h="21600" w="21538">
                <a:moveTo>
                  <a:pt x="21399" y="4820"/>
                </a:moveTo>
                <a:lnTo>
                  <a:pt x="18401" y="242"/>
                </a:lnTo>
                <a:cubicBezTo>
                  <a:pt x="18297" y="81"/>
                  <a:pt x="18159" y="0"/>
                  <a:pt x="17997" y="0"/>
                </a:cubicBezTo>
                <a:lnTo>
                  <a:pt x="8137" y="0"/>
                </a:lnTo>
                <a:cubicBezTo>
                  <a:pt x="7664" y="0"/>
                  <a:pt x="7422" y="790"/>
                  <a:pt x="7734" y="1273"/>
                </a:cubicBezTo>
                <a:lnTo>
                  <a:pt x="10063" y="4836"/>
                </a:lnTo>
                <a:cubicBezTo>
                  <a:pt x="10248" y="5126"/>
                  <a:pt x="10248" y="5561"/>
                  <a:pt x="10063" y="5851"/>
                </a:cubicBezTo>
                <a:lnTo>
                  <a:pt x="9440" y="6802"/>
                </a:lnTo>
                <a:cubicBezTo>
                  <a:pt x="9429" y="6802"/>
                  <a:pt x="9429" y="6819"/>
                  <a:pt x="9417" y="6835"/>
                </a:cubicBezTo>
                <a:lnTo>
                  <a:pt x="8391" y="8414"/>
                </a:lnTo>
                <a:lnTo>
                  <a:pt x="6903" y="10687"/>
                </a:lnTo>
                <a:lnTo>
                  <a:pt x="6903" y="10687"/>
                </a:lnTo>
                <a:lnTo>
                  <a:pt x="42" y="21197"/>
                </a:lnTo>
                <a:cubicBezTo>
                  <a:pt x="-16" y="21294"/>
                  <a:pt x="-16" y="21439"/>
                  <a:pt x="53" y="21536"/>
                </a:cubicBezTo>
                <a:cubicBezTo>
                  <a:pt x="88" y="21584"/>
                  <a:pt x="122" y="21600"/>
                  <a:pt x="169" y="21600"/>
                </a:cubicBezTo>
                <a:cubicBezTo>
                  <a:pt x="215" y="21600"/>
                  <a:pt x="261" y="21568"/>
                  <a:pt x="295" y="21519"/>
                </a:cubicBezTo>
                <a:lnTo>
                  <a:pt x="7365" y="10687"/>
                </a:lnTo>
                <a:lnTo>
                  <a:pt x="17997" y="10687"/>
                </a:lnTo>
                <a:cubicBezTo>
                  <a:pt x="18147" y="10687"/>
                  <a:pt x="18297" y="10590"/>
                  <a:pt x="18401" y="10445"/>
                </a:cubicBezTo>
                <a:lnTo>
                  <a:pt x="21400" y="5867"/>
                </a:lnTo>
                <a:cubicBezTo>
                  <a:pt x="21584" y="5561"/>
                  <a:pt x="21584" y="5110"/>
                  <a:pt x="21399" y="4820"/>
                </a:cubicBezTo>
                <a:close/>
              </a:path>
            </a:pathLst>
          </a:custGeom>
          <a:solidFill>
            <a:srgbClr val="EA433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ullseye"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7294" y="2475395"/>
            <a:ext cx="564775" cy="56477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4690199" y="1648089"/>
            <a:ext cx="2040133" cy="1463778"/>
          </a:xfrm>
          <a:custGeom>
            <a:rect b="b" l="l" r="r" t="t"/>
            <a:pathLst>
              <a:path extrusionOk="0" h="21600" w="21538">
                <a:moveTo>
                  <a:pt x="21399" y="16780"/>
                </a:moveTo>
                <a:lnTo>
                  <a:pt x="18401" y="21358"/>
                </a:lnTo>
                <a:cubicBezTo>
                  <a:pt x="18297" y="21519"/>
                  <a:pt x="18159" y="21600"/>
                  <a:pt x="17997" y="21600"/>
                </a:cubicBezTo>
                <a:lnTo>
                  <a:pt x="8137" y="21600"/>
                </a:lnTo>
                <a:cubicBezTo>
                  <a:pt x="7664" y="21600"/>
                  <a:pt x="7422" y="20810"/>
                  <a:pt x="7734" y="20327"/>
                </a:cubicBezTo>
                <a:lnTo>
                  <a:pt x="10063" y="16764"/>
                </a:lnTo>
                <a:cubicBezTo>
                  <a:pt x="10248" y="16474"/>
                  <a:pt x="10248" y="16039"/>
                  <a:pt x="10063" y="15749"/>
                </a:cubicBezTo>
                <a:lnTo>
                  <a:pt x="9440" y="14798"/>
                </a:lnTo>
                <a:cubicBezTo>
                  <a:pt x="9429" y="14798"/>
                  <a:pt x="9429" y="14781"/>
                  <a:pt x="9417" y="14765"/>
                </a:cubicBezTo>
                <a:lnTo>
                  <a:pt x="8391" y="13186"/>
                </a:lnTo>
                <a:lnTo>
                  <a:pt x="6903" y="10913"/>
                </a:lnTo>
                <a:lnTo>
                  <a:pt x="6903" y="10913"/>
                </a:lnTo>
                <a:lnTo>
                  <a:pt x="42" y="403"/>
                </a:lnTo>
                <a:cubicBezTo>
                  <a:pt x="-16" y="306"/>
                  <a:pt x="-16" y="161"/>
                  <a:pt x="53" y="64"/>
                </a:cubicBezTo>
                <a:cubicBezTo>
                  <a:pt x="88" y="16"/>
                  <a:pt x="122" y="0"/>
                  <a:pt x="169" y="0"/>
                </a:cubicBezTo>
                <a:cubicBezTo>
                  <a:pt x="215" y="0"/>
                  <a:pt x="261" y="32"/>
                  <a:pt x="295" y="81"/>
                </a:cubicBezTo>
                <a:lnTo>
                  <a:pt x="7365" y="10913"/>
                </a:lnTo>
                <a:lnTo>
                  <a:pt x="17997" y="10913"/>
                </a:lnTo>
                <a:cubicBezTo>
                  <a:pt x="18147" y="10913"/>
                  <a:pt x="18297" y="11010"/>
                  <a:pt x="18401" y="11155"/>
                </a:cubicBezTo>
                <a:lnTo>
                  <a:pt x="21400" y="15733"/>
                </a:lnTo>
                <a:cubicBezTo>
                  <a:pt x="21584" y="16055"/>
                  <a:pt x="21584" y="16490"/>
                  <a:pt x="21399" y="16780"/>
                </a:cubicBez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atabase" id="106" name="Google Shape;10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90878" y="2475382"/>
            <a:ext cx="564775" cy="5647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earch" id="107" name="Google Shape;107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89708" y="2475395"/>
            <a:ext cx="564775" cy="56477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2283975" y="2598941"/>
            <a:ext cx="3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3414339" y="2598941"/>
            <a:ext cx="3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4544704" y="2598941"/>
            <a:ext cx="3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5675068" y="2598941"/>
            <a:ext cx="3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6805433" y="2598941"/>
            <a:ext cx="36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1136100" y="34400"/>
            <a:ext cx="76962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dk1"/>
                </a:solidFill>
                <a:latin typeface="Gruppo"/>
                <a:ea typeface="Gruppo"/>
                <a:cs typeface="Gruppo"/>
                <a:sym typeface="Gruppo"/>
              </a:rPr>
              <a:t>A very simple process to create a personalized playlist and discover your future favorite songs</a:t>
            </a:r>
            <a:endParaRPr b="1" sz="2300">
              <a:solidFill>
                <a:schemeClr val="dk1"/>
              </a:solidFill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6">
            <a:alphaModFix/>
          </a:blip>
          <a:srcRect b="34897" l="20591" r="19756" t="27208"/>
          <a:stretch/>
        </p:blipFill>
        <p:spPr>
          <a:xfrm>
            <a:off x="61050" y="142562"/>
            <a:ext cx="1198126" cy="661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571575" y="3854675"/>
            <a:ext cx="171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The user inputs a song he likes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1479975" y="1032500"/>
            <a:ext cx="204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One click confirmation of the song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3704850" y="1032500"/>
            <a:ext cx="290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The algorithm compares features with a database of 2000+ songs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2428950" y="3867475"/>
            <a:ext cx="290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The algorithm analyses features of the song on 6 dimensions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5380875" y="3859364"/>
            <a:ext cx="290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A personalized playlist of 5 similar song is presented to the user 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1770150" y="4783900"/>
            <a:ext cx="503100" cy="192600"/>
          </a:xfrm>
          <a:prstGeom prst="rect">
            <a:avLst/>
          </a:prstGeom>
          <a:solidFill>
            <a:srgbClr val="EA43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2273250" y="4680707"/>
            <a:ext cx="17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Visible for the user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4467100" y="4783900"/>
            <a:ext cx="503100" cy="1926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/>
        </p:nvSpPr>
        <p:spPr>
          <a:xfrm>
            <a:off x="4970200" y="4680707"/>
            <a:ext cx="17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Background work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17387" y="256380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5275" y="2550303"/>
            <a:ext cx="503100" cy="50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/>
          <p:nvPr/>
        </p:nvSpPr>
        <p:spPr>
          <a:xfrm>
            <a:off x="137325" y="4680700"/>
            <a:ext cx="6623400" cy="400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Gruppo"/>
                <a:ea typeface="Gruppo"/>
                <a:cs typeface="Gruppo"/>
                <a:sym typeface="Gruppo"/>
              </a:rPr>
              <a:t>Legend:</a:t>
            </a:r>
            <a:endParaRPr b="1">
              <a:latin typeface="Gruppo"/>
              <a:ea typeface="Gruppo"/>
              <a:cs typeface="Gruppo"/>
              <a:sym typeface="Grupp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